
<file path=[Content_Types].xml><?xml version="1.0" encoding="utf-8"?>
<Types xmlns="http://schemas.openxmlformats.org/package/2006/content-types">
  <Default ContentType="image/jpeg" Extension="jpg"/>
  <Default ContentType="application/xml" Extension="xml"/>
  <Default ContentType="image/png" Extension="png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9.xml"/>
  <Override ContentType="application/vnd.openxmlformats-officedocument.presentationml.notesSlide+xml" PartName="/ppt/notesSlides/notesSlide8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11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notesSlide+xml" PartName="/ppt/notesSlides/notesSlide10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9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1.xml"/>
  <Override ContentType="application/vnd.openxmlformats-officedocument.presentationml.slide+xml" PartName="/ppt/slides/slide1.xml"/>
  <Override ContentType="application/vnd.openxmlformats-officedocument.presentationml.slide+xml" PartName="/ppt/slides/slide10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9.xml"/>
  <Override ContentType="application/vnd.openxmlformats-officedocument.presentationml.slide+xml" PartName="/ppt/slides/slide5.xml"/>
  <Override ContentType="application/vnd.openxmlformats-officedocument.presentationml.slide+xml" PartName="/ppt/slides/slide8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strictFirstAndLastChars="0" saveSubsetFonts="1">
  <p:sldMasterIdLst>
    <p:sldMasterId id="2147483659" r:id="rId4"/>
  </p:sldMasterIdLst>
  <p:notesMasterIdLst>
    <p:notesMasterId r:id="rId5"/>
  </p:notesMasterIdLst>
  <p:sldIdLst>
    <p:sldId id="256" r:id="rId6"/>
    <p:sldId id="257" r:id="rId7"/>
    <p:sldId id="258" r:id="rId8"/>
    <p:sldId id="259" r:id="rId9"/>
    <p:sldId id="260" r:id="rId10"/>
    <p:sldId id="261" r:id="rId11"/>
    <p:sldId id="262" r:id="rId12"/>
    <p:sldId id="263" r:id="rId13"/>
    <p:sldId id="264" r:id="rId14"/>
    <p:sldId id="265" r:id="rId15"/>
    <p:sldId id="266" r:id="rId16"/>
  </p:sldIdLst>
  <p:sldSz cy="5143500" cx="9144000"/>
  <p:notesSz cx="6858000" cy="9144000"/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11" Type="http://schemas.openxmlformats.org/officeDocument/2006/relationships/slide" Target="slides/slide6.xml"/><Relationship Id="rId10" Type="http://schemas.openxmlformats.org/officeDocument/2006/relationships/slide" Target="slides/slide5.xml"/><Relationship Id="rId13" Type="http://schemas.openxmlformats.org/officeDocument/2006/relationships/slide" Target="slides/slide8.xml"/><Relationship Id="rId12" Type="http://schemas.openxmlformats.org/officeDocument/2006/relationships/slide" Target="slides/slide7.xml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4.xml"/><Relationship Id="rId15" Type="http://schemas.openxmlformats.org/officeDocument/2006/relationships/slide" Target="slides/slide10.xml"/><Relationship Id="rId14" Type="http://schemas.openxmlformats.org/officeDocument/2006/relationships/slide" Target="slides/slide9.xml"/><Relationship Id="rId16" Type="http://schemas.openxmlformats.org/officeDocument/2006/relationships/slide" Target="slides/slide11.xml"/><Relationship Id="rId5" Type="http://schemas.openxmlformats.org/officeDocument/2006/relationships/notesMaster" Target="notesMasters/notesMaster1.xml"/><Relationship Id="rId6" Type="http://schemas.openxmlformats.org/officeDocument/2006/relationships/slide" Target="slides/slide1.xml"/><Relationship Id="rId7" Type="http://schemas.openxmlformats.org/officeDocument/2006/relationships/slide" Target="slides/slide2.xml"/><Relationship Id="rId8" Type="http://schemas.openxmlformats.org/officeDocument/2006/relationships/slide" Target="slides/slide3.xml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:notes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52" name="Google Shape;52;p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1" name="Shape 1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2" name="Google Shape;142;g2e360023231_1_7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43" name="Google Shape;143;g2e360023231_1_7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49" name="Shape 1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0" name="Google Shape;150;g2c979b977b8_1_1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51" name="Google Shape;151;g2c979b977b8_1_1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6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g2e360023231_1_1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63" name="Google Shape;63;g2e360023231_1_1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76" name="Shape 7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" name="Google Shape;77;g2e360023231_1_29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78" name="Google Shape;78;g2e360023231_1_29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84" name="Shape 8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5" name="Google Shape;85;g2e360023231_1_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86" name="Google Shape;86;g2e360023231_1_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92" name="Shape 9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3" name="Google Shape;93;g273c2aa8235_0_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94" name="Google Shape;94;g273c2aa8235_0_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0" name="Shape 10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Google Shape;101;g2e360023231_1_43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02" name="Google Shape;102;g2e360023231_1_43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08" name="Shape 1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9" name="Google Shape;109;g2e360023231_1_50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0" name="Google Shape;110;g2e360023231_1_50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17" name="Shape 11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8" name="Google Shape;118;g2e360023231_1_57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19" name="Google Shape;119;g2e360023231_1_57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127" name="Shape 1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Google Shape;128;g2e360023231_1_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129" name="Google Shape;129;g2e360023231_1_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mc:AlternateContent>
    <mc:Choice Requires="p14">
      <p:transition spd="slow" p14:dur="1400">
        <p:fade thruBlk="1"/>
      </p:transition>
    </mc:Choice>
    <mc:Fallback>
      <p:transition spd="slow">
        <p:fade/>
      </p:transition>
    </mc:Fallback>
  </mc:AlternateConten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10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0.xml"/><Relationship Id="rId3" Type="http://schemas.openxmlformats.org/officeDocument/2006/relationships/image" Target="../media/image15.png"/></Relationships>
</file>

<file path=ppt/slides/_rels/slide1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11.xml"/><Relationship Id="rId3" Type="http://schemas.openxmlformats.org/officeDocument/2006/relationships/image" Target="../media/image13.png"/><Relationship Id="rId4" Type="http://schemas.openxmlformats.org/officeDocument/2006/relationships/hyperlink" Target="https://www.kaggle.com/datasets/nationalparkservice/park-biodiversity?" TargetMode="External"/><Relationship Id="rId5" Type="http://schemas.openxmlformats.org/officeDocument/2006/relationships/hyperlink" Target="https://www.zooniverse.org/projects/arw36/canyon-critters" TargetMode="External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7.png"/><Relationship Id="rId4" Type="http://schemas.openxmlformats.org/officeDocument/2006/relationships/image" Target="../media/image6.png"/><Relationship Id="rId5" Type="http://schemas.openxmlformats.org/officeDocument/2006/relationships/image" Target="../media/image7.png"/><Relationship Id="rId6" Type="http://schemas.openxmlformats.org/officeDocument/2006/relationships/image" Target="../media/image16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9.pn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10.jpg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10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6.xml"/><Relationship Id="rId3" Type="http://schemas.openxmlformats.org/officeDocument/2006/relationships/image" Target="../media/image8.png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5.png"/></Relationships>
</file>

<file path=ppt/slides/_rels/slide8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8.xml"/><Relationship Id="rId3" Type="http://schemas.openxmlformats.org/officeDocument/2006/relationships/image" Target="../media/image11.png"/><Relationship Id="rId4" Type="http://schemas.openxmlformats.org/officeDocument/2006/relationships/image" Target="../media/image2.png"/><Relationship Id="rId5" Type="http://schemas.openxmlformats.org/officeDocument/2006/relationships/image" Target="../media/image1.png"/></Relationships>
</file>

<file path=ppt/slides/_rels/slide9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3.xml"/><Relationship Id="rId2" Type="http://schemas.openxmlformats.org/officeDocument/2006/relationships/notesSlide" Target="../notesSlides/notesSlide9.xml"/><Relationship Id="rId3" Type="http://schemas.openxmlformats.org/officeDocument/2006/relationships/image" Target="../media/image14.png"/><Relationship Id="rId4" Type="http://schemas.openxmlformats.org/officeDocument/2006/relationships/image" Target="../media/image4.png"/><Relationship Id="rId5" Type="http://schemas.openxmlformats.org/officeDocument/2006/relationships/image" Target="../media/image3.pn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53" name="Shape 5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4" name="Google Shape;54;p13"/>
          <p:cNvPicPr preferRelativeResize="0"/>
          <p:nvPr/>
        </p:nvPicPr>
        <p:blipFill rotWithShape="1">
          <a:blip r:embed="rId3">
            <a:alphaModFix/>
          </a:blip>
          <a:srcRect b="14096" l="0" r="0" t="0"/>
          <a:stretch/>
        </p:blipFill>
        <p:spPr>
          <a:xfrm>
            <a:off x="0" y="2649775"/>
            <a:ext cx="4355450" cy="24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55" name="Google Shape;55;p13"/>
          <p:cNvPicPr preferRelativeResize="0"/>
          <p:nvPr/>
        </p:nvPicPr>
        <p:blipFill rotWithShape="1">
          <a:blip r:embed="rId4">
            <a:alphaModFix/>
          </a:blip>
          <a:srcRect b="0" l="1560" r="7198" t="0"/>
          <a:stretch/>
        </p:blipFill>
        <p:spPr>
          <a:xfrm>
            <a:off x="4572000" y="0"/>
            <a:ext cx="4572001" cy="264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6" name="Google Shape;56;p13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0"/>
            <a:ext cx="4710702" cy="264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57" name="Google Shape;57;p13"/>
          <p:cNvPicPr preferRelativeResize="0"/>
          <p:nvPr/>
        </p:nvPicPr>
        <p:blipFill rotWithShape="1">
          <a:blip r:embed="rId6">
            <a:alphaModFix/>
          </a:blip>
          <a:srcRect b="23106" l="0" r="0" t="0"/>
          <a:stretch/>
        </p:blipFill>
        <p:spPr>
          <a:xfrm>
            <a:off x="4279250" y="2649775"/>
            <a:ext cx="4864751" cy="24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58" name="Google Shape;58;p13"/>
          <p:cNvSpPr txBox="1"/>
          <p:nvPr>
            <p:ph type="ctrTitle"/>
          </p:nvPr>
        </p:nvSpPr>
        <p:spPr>
          <a:xfrm>
            <a:off x="912450" y="2242350"/>
            <a:ext cx="7319100" cy="6588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b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3000">
                <a:solidFill>
                  <a:srgbClr val="000000"/>
                </a:solidFill>
              </a:rPr>
              <a:t>National Parks Service Biodiversity</a:t>
            </a:r>
            <a:endParaRPr b="1" sz="3000">
              <a:solidFill>
                <a:srgbClr val="000000"/>
              </a:solidFill>
            </a:endParaRPr>
          </a:p>
        </p:txBody>
      </p:sp>
      <p:sp>
        <p:nvSpPr>
          <p:cNvPr id="59" name="Google Shape;59;p13"/>
          <p:cNvSpPr txBox="1"/>
          <p:nvPr>
            <p:ph idx="1" type="subTitle"/>
          </p:nvPr>
        </p:nvSpPr>
        <p:spPr>
          <a:xfrm>
            <a:off x="1449375" y="2944450"/>
            <a:ext cx="2786700" cy="560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A Codecademy Portfolio Project </a:t>
            </a:r>
            <a:endParaRPr b="1" sz="13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300">
                <a:solidFill>
                  <a:srgbClr val="000000"/>
                </a:solidFill>
              </a:rPr>
              <a:t>by Leah M. Fulmer</a:t>
            </a:r>
            <a:endParaRPr b="1" sz="1300">
              <a:solidFill>
                <a:srgbClr val="000000"/>
              </a:solidFill>
            </a:endParaRPr>
          </a:p>
        </p:txBody>
      </p:sp>
      <p:sp>
        <p:nvSpPr>
          <p:cNvPr id="60" name="Google Shape;60;p13"/>
          <p:cNvSpPr txBox="1"/>
          <p:nvPr>
            <p:ph idx="1" type="subTitle"/>
          </p:nvPr>
        </p:nvSpPr>
        <p:spPr>
          <a:xfrm>
            <a:off x="6586000" y="4417450"/>
            <a:ext cx="2439300" cy="6465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P.S. This presentation includes animations. For the full experience, play slideshow with Cmd+Enter.</a:t>
            </a:r>
            <a:endParaRPr b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xit" presetID="10" presetSubtype="0">
                                  <p:stCondLst>
                                    <p:cond delay="0"/>
                                  </p:stCondLst>
                                  <p:childTnLst>
                                    <p:animEffect filter="fade" transition="out">
                                      <p:cBhvr>
                                        <p:cTn dur="1000"/>
                                        <p:tgtEl>
                                          <p:spTgt spid="60"/>
                                        </p:tgtEl>
                                      </p:cBhvr>
                                    </p:animEffect>
                                    <p:set>
                                      <p:cBhvr>
                                        <p:cTn dur="1" fill="hold">
                                          <p:stCondLst>
                                            <p:cond delay="100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44" name="Shape 1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5" name="Google Shape;145;p22"/>
          <p:cNvPicPr preferRelativeResize="0"/>
          <p:nvPr/>
        </p:nvPicPr>
        <p:blipFill rotWithShape="1">
          <a:blip r:embed="rId3">
            <a:alphaModFix/>
          </a:blip>
          <a:srcRect b="0" l="19479" r="37651" t="0"/>
          <a:stretch/>
        </p:blipFill>
        <p:spPr>
          <a:xfrm>
            <a:off x="0" y="0"/>
            <a:ext cx="3307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46" name="Google Shape;146;p22"/>
          <p:cNvSpPr txBox="1"/>
          <p:nvPr>
            <p:ph idx="4294967295" type="subTitle"/>
          </p:nvPr>
        </p:nvSpPr>
        <p:spPr>
          <a:xfrm>
            <a:off x="0" y="203700"/>
            <a:ext cx="3307500" cy="55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Conclusions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47" name="Google Shape;147;p22"/>
          <p:cNvSpPr txBox="1"/>
          <p:nvPr>
            <p:ph idx="4294967295" type="subTitle"/>
          </p:nvPr>
        </p:nvSpPr>
        <p:spPr>
          <a:xfrm>
            <a:off x="2043075" y="4742625"/>
            <a:ext cx="1197900" cy="338700"/>
          </a:xfrm>
          <a:prstGeom prst="rect">
            <a:avLst/>
          </a:prstGeom>
          <a:solidFill>
            <a:srgbClr val="CCCCCC">
              <a:alpha val="4000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Bryce Canyon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48" name="Google Shape;148;p22"/>
          <p:cNvSpPr txBox="1"/>
          <p:nvPr>
            <p:ph idx="1" type="body"/>
          </p:nvPr>
        </p:nvSpPr>
        <p:spPr>
          <a:xfrm>
            <a:off x="3642050" y="494300"/>
            <a:ext cx="5183700" cy="4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lnSpcReduction="10000"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b="1" lang="en">
                <a:solidFill>
                  <a:schemeClr val="dk1"/>
                </a:solidFill>
              </a:rPr>
              <a:t>Fictional data = futile findings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Wildly inaccurate data renders analysis futile due to no real-world applications.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b="1" lang="en">
                <a:solidFill>
                  <a:schemeClr val="dk1"/>
                </a:solidFill>
              </a:rPr>
              <a:t>Conservation analysis reveals more realistic diversity distribution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Distribution of species flagged for conservation possibly based on real-world proportions.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b="1" lang="en">
                <a:solidFill>
                  <a:schemeClr val="dk1"/>
                </a:solidFill>
              </a:rPr>
              <a:t>Excellent exercise in data wrangling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Although Codecademy’s data-wrangling challenges may have led to fabricated dataset – and it </a:t>
            </a:r>
            <a:r>
              <a:rPr i="1" lang="en">
                <a:solidFill>
                  <a:schemeClr val="dk1"/>
                </a:solidFill>
              </a:rPr>
              <a:t>was </a:t>
            </a:r>
            <a:r>
              <a:rPr lang="en">
                <a:solidFill>
                  <a:schemeClr val="dk1"/>
                </a:solidFill>
              </a:rPr>
              <a:t>very fun to clean!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52" name="Shape 1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53" name="Google Shape;153;p23"/>
          <p:cNvPicPr preferRelativeResize="0"/>
          <p:nvPr/>
        </p:nvPicPr>
        <p:blipFill rotWithShape="1">
          <a:blip r:embed="rId3">
            <a:alphaModFix/>
          </a:blip>
          <a:srcRect b="0" l="60646" r="5700" t="0"/>
          <a:stretch/>
        </p:blipFill>
        <p:spPr>
          <a:xfrm>
            <a:off x="0" y="0"/>
            <a:ext cx="3307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54" name="Google Shape;154;p23"/>
          <p:cNvSpPr txBox="1"/>
          <p:nvPr>
            <p:ph idx="4294967295" type="subTitle"/>
          </p:nvPr>
        </p:nvSpPr>
        <p:spPr>
          <a:xfrm>
            <a:off x="0" y="203700"/>
            <a:ext cx="3307500" cy="55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Recommendations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55" name="Google Shape;155;p23"/>
          <p:cNvSpPr txBox="1"/>
          <p:nvPr>
            <p:ph idx="4294967295" type="subTitle"/>
          </p:nvPr>
        </p:nvSpPr>
        <p:spPr>
          <a:xfrm>
            <a:off x="1406200" y="4742625"/>
            <a:ext cx="1834800" cy="338700"/>
          </a:xfrm>
          <a:prstGeom prst="rect">
            <a:avLst/>
          </a:prstGeom>
          <a:solidFill>
            <a:srgbClr val="CCCCCC">
              <a:alpha val="4000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Great Smoky Mountains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56" name="Google Shape;156;p23"/>
          <p:cNvSpPr txBox="1"/>
          <p:nvPr>
            <p:ph idx="1" type="body"/>
          </p:nvPr>
        </p:nvSpPr>
        <p:spPr>
          <a:xfrm>
            <a:off x="3632025" y="684800"/>
            <a:ext cx="5183700" cy="4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b="1" lang="en">
                <a:solidFill>
                  <a:schemeClr val="dk1"/>
                </a:solidFill>
              </a:rPr>
              <a:t>Use accurate data for analysis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Utilize reliable data from </a:t>
            </a:r>
            <a:r>
              <a:rPr lang="en" u="sng">
                <a:solidFill>
                  <a:schemeClr val="hlink"/>
                </a:solidFill>
                <a:hlinkClick r:id="rId4"/>
              </a:rPr>
              <a:t>kaggle</a:t>
            </a:r>
            <a:r>
              <a:rPr lang="en">
                <a:solidFill>
                  <a:schemeClr val="dk1"/>
                </a:solidFill>
              </a:rPr>
              <a:t> or directly from the National Parks Service.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b="1" lang="en">
                <a:solidFill>
                  <a:schemeClr val="dk1"/>
                </a:solidFill>
              </a:rPr>
              <a:t>Incorporate environmental factors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Information regarding geographic location, climate patterns, and hunting offers context for endangered species.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-342900" lvl="0" marL="4572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AutoNum type="romanUcPeriod"/>
            </a:pPr>
            <a:r>
              <a:rPr b="1" lang="en">
                <a:solidFill>
                  <a:schemeClr val="dk1"/>
                </a:solidFill>
              </a:rPr>
              <a:t>Engage visitors through citizen science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Ask visitors to help log species both at parks and online through </a:t>
            </a:r>
            <a:r>
              <a:rPr lang="en" u="sng">
                <a:solidFill>
                  <a:schemeClr val="hlink"/>
                </a:solidFill>
                <a:hlinkClick r:id="rId5"/>
              </a:rPr>
              <a:t>Zooniverse</a:t>
            </a:r>
            <a:r>
              <a:rPr lang="en">
                <a:solidFill>
                  <a:schemeClr val="dk1"/>
                </a:solidFill>
              </a:rPr>
              <a:t>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64" name="Shape 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5" name="Google Shape;65;p1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 fontScale="90000"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66" name="Google Shape;66;p1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1200"/>
              </a:spcAft>
              <a:buNone/>
            </a:pPr>
            <a:r>
              <a:t/>
            </a:r>
            <a:endParaRPr/>
          </a:p>
        </p:txBody>
      </p:sp>
      <p:pic>
        <p:nvPicPr>
          <p:cNvPr id="67" name="Google Shape;67;p14"/>
          <p:cNvPicPr preferRelativeResize="0"/>
          <p:nvPr/>
        </p:nvPicPr>
        <p:blipFill rotWithShape="1">
          <a:blip r:embed="rId3">
            <a:alphaModFix/>
          </a:blip>
          <a:srcRect b="14096" l="0" r="0" t="0"/>
          <a:stretch/>
        </p:blipFill>
        <p:spPr>
          <a:xfrm>
            <a:off x="0" y="2649775"/>
            <a:ext cx="4355450" cy="2493726"/>
          </a:xfrm>
          <a:prstGeom prst="rect">
            <a:avLst/>
          </a:prstGeom>
          <a:noFill/>
          <a:ln>
            <a:noFill/>
          </a:ln>
        </p:spPr>
      </p:pic>
      <p:pic>
        <p:nvPicPr>
          <p:cNvPr id="68" name="Google Shape;68;p14"/>
          <p:cNvPicPr preferRelativeResize="0"/>
          <p:nvPr/>
        </p:nvPicPr>
        <p:blipFill rotWithShape="1">
          <a:blip r:embed="rId4">
            <a:alphaModFix/>
          </a:blip>
          <a:srcRect b="0" l="1560" r="7198" t="0"/>
          <a:stretch/>
        </p:blipFill>
        <p:spPr>
          <a:xfrm>
            <a:off x="4572000" y="-1987"/>
            <a:ext cx="4572001" cy="264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69" name="Google Shape;69;p14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0" y="-1987"/>
            <a:ext cx="4710702" cy="2649776"/>
          </a:xfrm>
          <a:prstGeom prst="rect">
            <a:avLst/>
          </a:prstGeom>
          <a:noFill/>
          <a:ln>
            <a:noFill/>
          </a:ln>
        </p:spPr>
      </p:pic>
      <p:pic>
        <p:nvPicPr>
          <p:cNvPr id="70" name="Google Shape;70;p14"/>
          <p:cNvPicPr preferRelativeResize="0"/>
          <p:nvPr/>
        </p:nvPicPr>
        <p:blipFill rotWithShape="1">
          <a:blip r:embed="rId6">
            <a:alphaModFix/>
          </a:blip>
          <a:srcRect b="23106" l="0" r="0" t="0"/>
          <a:stretch/>
        </p:blipFill>
        <p:spPr>
          <a:xfrm>
            <a:off x="4279250" y="2649775"/>
            <a:ext cx="4864751" cy="2493725"/>
          </a:xfrm>
          <a:prstGeom prst="rect">
            <a:avLst/>
          </a:prstGeom>
          <a:noFill/>
          <a:ln>
            <a:noFill/>
          </a:ln>
        </p:spPr>
      </p:pic>
      <p:sp>
        <p:nvSpPr>
          <p:cNvPr id="71" name="Google Shape;71;p14"/>
          <p:cNvSpPr txBox="1"/>
          <p:nvPr>
            <p:ph idx="4294967295" type="subTitle"/>
          </p:nvPr>
        </p:nvSpPr>
        <p:spPr>
          <a:xfrm>
            <a:off x="76200" y="76200"/>
            <a:ext cx="1320600" cy="6480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Yellowstone</a:t>
            </a:r>
            <a:endParaRPr b="1"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(Wyoming)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72" name="Google Shape;72;p14"/>
          <p:cNvSpPr txBox="1"/>
          <p:nvPr>
            <p:ph idx="4294967295" type="subTitle"/>
          </p:nvPr>
        </p:nvSpPr>
        <p:spPr>
          <a:xfrm>
            <a:off x="76200" y="4407600"/>
            <a:ext cx="1500600" cy="6480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Bryce Canyon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(Utah)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73" name="Google Shape;73;p14"/>
          <p:cNvSpPr txBox="1"/>
          <p:nvPr>
            <p:ph idx="4294967295" type="subTitle"/>
          </p:nvPr>
        </p:nvSpPr>
        <p:spPr>
          <a:xfrm>
            <a:off x="6307975" y="4407600"/>
            <a:ext cx="2760000" cy="6480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Great Smoky Mountains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(Tennessee / North Carolina)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74" name="Google Shape;74;p14"/>
          <p:cNvSpPr txBox="1"/>
          <p:nvPr>
            <p:ph idx="4294967295" type="subTitle"/>
          </p:nvPr>
        </p:nvSpPr>
        <p:spPr>
          <a:xfrm>
            <a:off x="7828675" y="76200"/>
            <a:ext cx="1239000" cy="6480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Yosemite</a:t>
            </a:r>
            <a:endParaRPr b="1" sz="1400">
              <a:solidFill>
                <a:schemeClr val="dk1"/>
              </a:solidFill>
            </a:endParaRPr>
          </a:p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chemeClr val="dk1"/>
                </a:solidFill>
              </a:rPr>
              <a:t>(California)</a:t>
            </a:r>
            <a:endParaRPr b="1" sz="1400">
              <a:solidFill>
                <a:srgbClr val="000000"/>
              </a:solidFill>
            </a:endParaRPr>
          </a:p>
        </p:txBody>
      </p:sp>
      <p:sp>
        <p:nvSpPr>
          <p:cNvPr id="75" name="Google Shape;75;p14"/>
          <p:cNvSpPr txBox="1"/>
          <p:nvPr>
            <p:ph idx="4294967295" type="subTitle"/>
          </p:nvPr>
        </p:nvSpPr>
        <p:spPr>
          <a:xfrm>
            <a:off x="3108900" y="1108650"/>
            <a:ext cx="2926200" cy="2926200"/>
          </a:xfrm>
          <a:prstGeom prst="rect">
            <a:avLst/>
          </a:prstGeom>
          <a:solidFill>
            <a:srgbClr val="000000"/>
          </a:solidFill>
        </p:spPr>
        <p:txBody>
          <a:bodyPr anchorCtr="0" anchor="t" bIns="274300" lIns="91425" spcFirstLastPara="1" rIns="91425" wrap="square" tIns="457200">
            <a:noAutofit/>
          </a:bodyPr>
          <a:lstStyle/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DIVERSE 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ECOSYSTEMS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=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DIVERSE </a:t>
            </a:r>
            <a:endParaRPr b="1" sz="2200">
              <a:solidFill>
                <a:schemeClr val="lt1"/>
              </a:solidFill>
            </a:endParaRPr>
          </a:p>
          <a:p>
            <a:pPr indent="0" lvl="0" marL="0" rt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200">
                <a:solidFill>
                  <a:schemeClr val="lt1"/>
                </a:solidFill>
              </a:rPr>
              <a:t>INHABITANTS</a:t>
            </a:r>
            <a:endParaRPr b="1" sz="2200">
              <a:solidFill>
                <a:schemeClr val="lt1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79" name="Shape 7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0" name="Google Shape;80;p15"/>
          <p:cNvPicPr preferRelativeResize="0"/>
          <p:nvPr/>
        </p:nvPicPr>
        <p:blipFill rotWithShape="1">
          <a:blip r:embed="rId3">
            <a:alphaModFix/>
          </a:blip>
          <a:srcRect b="0" l="31516" r="32312" t="0"/>
          <a:stretch/>
        </p:blipFill>
        <p:spPr>
          <a:xfrm>
            <a:off x="0" y="0"/>
            <a:ext cx="3307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81" name="Google Shape;81;p15"/>
          <p:cNvSpPr txBox="1"/>
          <p:nvPr>
            <p:ph idx="4294967295" type="subTitle"/>
          </p:nvPr>
        </p:nvSpPr>
        <p:spPr>
          <a:xfrm>
            <a:off x="0" y="203700"/>
            <a:ext cx="3307500" cy="55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Summary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82" name="Google Shape;82;p15"/>
          <p:cNvSpPr txBox="1"/>
          <p:nvPr>
            <p:ph idx="4294967295" type="subTitle"/>
          </p:nvPr>
        </p:nvSpPr>
        <p:spPr>
          <a:xfrm>
            <a:off x="2187150" y="4742625"/>
            <a:ext cx="1053900" cy="338700"/>
          </a:xfrm>
          <a:prstGeom prst="rect">
            <a:avLst/>
          </a:prstGeom>
          <a:solidFill>
            <a:srgbClr val="CCCCCC">
              <a:alpha val="4000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Yellowstone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83" name="Google Shape;83;p15"/>
          <p:cNvSpPr txBox="1"/>
          <p:nvPr>
            <p:ph idx="1" type="body"/>
          </p:nvPr>
        </p:nvSpPr>
        <p:spPr>
          <a:xfrm>
            <a:off x="3521750" y="446175"/>
            <a:ext cx="5384100" cy="4463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Data</a:t>
            </a:r>
            <a:r>
              <a:rPr b="1" lang="en" sz="1600">
                <a:solidFill>
                  <a:schemeClr val="dk1"/>
                </a:solidFill>
              </a:rPr>
              <a:t> </a:t>
            </a:r>
            <a:r>
              <a:rPr lang="en" sz="1600">
                <a:solidFill>
                  <a:schemeClr val="dk1"/>
                </a:solidFill>
              </a:rPr>
              <a:t>related to biodiversity in National Parks; given by </a:t>
            </a:r>
            <a:r>
              <a:rPr lang="en" sz="1600">
                <a:solidFill>
                  <a:schemeClr val="dk1"/>
                </a:solidFill>
              </a:rPr>
              <a:t>Codecademy as an application of data science skills.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Questions</a:t>
            </a:r>
            <a:r>
              <a:rPr lang="en" sz="1600">
                <a:solidFill>
                  <a:schemeClr val="dk1"/>
                </a:solidFill>
              </a:rPr>
              <a:t> regarding both data distributions between parks and conservation status of creatures within parks.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Analysis</a:t>
            </a:r>
            <a:r>
              <a:rPr lang="en" sz="1600">
                <a:solidFill>
                  <a:schemeClr val="dk1"/>
                </a:solidFill>
              </a:rPr>
              <a:t> detects unrealistic uniformity between parks with respect to proportions of species observed and  emphasizes conservation among birds and mammals.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Conclusions</a:t>
            </a:r>
            <a:r>
              <a:rPr lang="en" sz="1600">
                <a:solidFill>
                  <a:schemeClr val="dk1"/>
                </a:solidFill>
              </a:rPr>
              <a:t> focus on data quality and source.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2000">
                <a:solidFill>
                  <a:schemeClr val="dk1"/>
                </a:solidFill>
              </a:rPr>
              <a:t>Recommendations</a:t>
            </a:r>
            <a:r>
              <a:rPr lang="en" sz="1600">
                <a:solidFill>
                  <a:schemeClr val="dk1"/>
                </a:solidFill>
              </a:rPr>
              <a:t> expand beyond data quality into including environmental conditions and citizen scientists.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87" name="Shape 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8" name="Google Shape;88;p16"/>
          <p:cNvPicPr preferRelativeResize="0"/>
          <p:nvPr/>
        </p:nvPicPr>
        <p:blipFill rotWithShape="1">
          <a:blip r:embed="rId3">
            <a:alphaModFix/>
          </a:blip>
          <a:srcRect b="0" l="34533" r="22599" t="0"/>
          <a:stretch/>
        </p:blipFill>
        <p:spPr>
          <a:xfrm>
            <a:off x="0" y="0"/>
            <a:ext cx="3307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89" name="Google Shape;89;p16"/>
          <p:cNvSpPr txBox="1"/>
          <p:nvPr>
            <p:ph idx="1" type="body"/>
          </p:nvPr>
        </p:nvSpPr>
        <p:spPr>
          <a:xfrm>
            <a:off x="3982950" y="532400"/>
            <a:ext cx="4983000" cy="4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Two datasets provided by Codecademy: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observations.csv – 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s</a:t>
            </a:r>
            <a:r>
              <a:rPr lang="en">
                <a:solidFill>
                  <a:schemeClr val="dk1"/>
                </a:solidFill>
              </a:rPr>
              <a:t>cientific_name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p</a:t>
            </a:r>
            <a:r>
              <a:rPr lang="en">
                <a:solidFill>
                  <a:schemeClr val="dk1"/>
                </a:solidFill>
              </a:rPr>
              <a:t>ark_name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bservations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>
                <a:solidFill>
                  <a:schemeClr val="dk1"/>
                </a:solidFill>
              </a:rPr>
              <a:t>species_info.csv</a:t>
            </a:r>
            <a:r>
              <a:rPr b="1" lang="en">
                <a:solidFill>
                  <a:schemeClr val="dk1"/>
                </a:solidFill>
              </a:rPr>
              <a:t> – 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scientific_name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common_names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category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conservation_status</a:t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0" name="Google Shape;90;p16"/>
          <p:cNvSpPr txBox="1"/>
          <p:nvPr>
            <p:ph idx="4294967295" type="subTitle"/>
          </p:nvPr>
        </p:nvSpPr>
        <p:spPr>
          <a:xfrm>
            <a:off x="0" y="203700"/>
            <a:ext cx="3307500" cy="55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Data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91" name="Google Shape;91;p16"/>
          <p:cNvSpPr txBox="1"/>
          <p:nvPr>
            <p:ph idx="4294967295" type="subTitle"/>
          </p:nvPr>
        </p:nvSpPr>
        <p:spPr>
          <a:xfrm>
            <a:off x="2339225" y="4742625"/>
            <a:ext cx="902100" cy="338700"/>
          </a:xfrm>
          <a:prstGeom prst="rect">
            <a:avLst/>
          </a:prstGeom>
          <a:solidFill>
            <a:srgbClr val="CCCCCC">
              <a:alpha val="4000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Yosemite</a:t>
            </a:r>
            <a:endParaRPr b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95" name="Shape 9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6" name="Google Shape;96;p17"/>
          <p:cNvPicPr preferRelativeResize="0"/>
          <p:nvPr/>
        </p:nvPicPr>
        <p:blipFill rotWithShape="1">
          <a:blip r:embed="rId3">
            <a:alphaModFix/>
          </a:blip>
          <a:srcRect b="0" l="34533" r="22599" t="0"/>
          <a:stretch/>
        </p:blipFill>
        <p:spPr>
          <a:xfrm>
            <a:off x="0" y="0"/>
            <a:ext cx="3307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97" name="Google Shape;97;p17"/>
          <p:cNvSpPr txBox="1"/>
          <p:nvPr>
            <p:ph idx="1" type="body"/>
          </p:nvPr>
        </p:nvSpPr>
        <p:spPr>
          <a:xfrm>
            <a:off x="3982950" y="532400"/>
            <a:ext cx="4983000" cy="4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One dataset used in Jupyter Notebook analysis after wrangling and joining:</a:t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0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>
                <a:solidFill>
                  <a:schemeClr val="dk1"/>
                </a:solidFill>
              </a:rPr>
              <a:t>combined</a:t>
            </a:r>
            <a:r>
              <a:rPr b="1" lang="en">
                <a:solidFill>
                  <a:schemeClr val="dk1"/>
                </a:solidFill>
              </a:rPr>
              <a:t> – </a:t>
            </a:r>
            <a:endParaRPr b="1"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rgbClr val="CC0000"/>
              </a:buClr>
              <a:buSzPts val="1800"/>
              <a:buChar char="⠂"/>
            </a:pPr>
            <a:r>
              <a:rPr b="1" lang="en">
                <a:solidFill>
                  <a:srgbClr val="CC0000"/>
                </a:solidFill>
              </a:rPr>
              <a:t>scientific_name</a:t>
            </a:r>
            <a:endParaRPr b="1">
              <a:solidFill>
                <a:srgbClr val="CC0000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park_name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o</a:t>
            </a:r>
            <a:r>
              <a:rPr lang="en">
                <a:solidFill>
                  <a:schemeClr val="dk1"/>
                </a:solidFill>
              </a:rPr>
              <a:t>bservations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common_names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category</a:t>
            </a:r>
            <a:endParaRPr>
              <a:solidFill>
                <a:schemeClr val="dk1"/>
              </a:solidFill>
            </a:endParaRPr>
          </a:p>
          <a:p>
            <a:pPr indent="-3429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Char char="⠂"/>
            </a:pPr>
            <a:r>
              <a:rPr lang="en">
                <a:solidFill>
                  <a:schemeClr val="dk1"/>
                </a:solidFill>
              </a:rPr>
              <a:t>conservation_status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chemeClr val="dk1"/>
              </a:solidFill>
            </a:endParaRPr>
          </a:p>
        </p:txBody>
      </p:sp>
      <p:sp>
        <p:nvSpPr>
          <p:cNvPr id="98" name="Google Shape;98;p17"/>
          <p:cNvSpPr txBox="1"/>
          <p:nvPr>
            <p:ph idx="4294967295" type="subTitle"/>
          </p:nvPr>
        </p:nvSpPr>
        <p:spPr>
          <a:xfrm>
            <a:off x="0" y="203700"/>
            <a:ext cx="3307500" cy="55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Data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99" name="Google Shape;99;p17"/>
          <p:cNvSpPr txBox="1"/>
          <p:nvPr>
            <p:ph idx="4294967295" type="subTitle"/>
          </p:nvPr>
        </p:nvSpPr>
        <p:spPr>
          <a:xfrm>
            <a:off x="2339225" y="4742625"/>
            <a:ext cx="902100" cy="338700"/>
          </a:xfrm>
          <a:prstGeom prst="rect">
            <a:avLst/>
          </a:prstGeom>
          <a:solidFill>
            <a:srgbClr val="CCCCCC">
              <a:alpha val="4000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Yosemite</a:t>
            </a:r>
            <a:endParaRPr b="1" sz="1000">
              <a:solidFill>
                <a:schemeClr val="lt1"/>
              </a:solidFill>
            </a:endParaRP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03" name="Shape 1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4" name="Google Shape;104;p18"/>
          <p:cNvPicPr preferRelativeResize="0"/>
          <p:nvPr/>
        </p:nvPicPr>
        <p:blipFill rotWithShape="1">
          <a:blip r:embed="rId3">
            <a:alphaModFix/>
          </a:blip>
          <a:srcRect b="0" l="27091" r="30048" t="0"/>
          <a:stretch/>
        </p:blipFill>
        <p:spPr>
          <a:xfrm>
            <a:off x="0" y="0"/>
            <a:ext cx="3307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05" name="Google Shape;105;p18"/>
          <p:cNvSpPr txBox="1"/>
          <p:nvPr>
            <p:ph idx="4294967295" type="subTitle"/>
          </p:nvPr>
        </p:nvSpPr>
        <p:spPr>
          <a:xfrm>
            <a:off x="0" y="203700"/>
            <a:ext cx="3307500" cy="55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Questions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06" name="Google Shape;106;p18"/>
          <p:cNvSpPr txBox="1"/>
          <p:nvPr>
            <p:ph idx="4294967295" type="subTitle"/>
          </p:nvPr>
        </p:nvSpPr>
        <p:spPr>
          <a:xfrm>
            <a:off x="2043075" y="4742625"/>
            <a:ext cx="1197900" cy="338700"/>
          </a:xfrm>
          <a:prstGeom prst="rect">
            <a:avLst/>
          </a:prstGeom>
          <a:solidFill>
            <a:srgbClr val="CCCCCC">
              <a:alpha val="4000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Bryce Canyon</a:t>
            </a:r>
            <a:endParaRPr b="1" sz="1000">
              <a:solidFill>
                <a:schemeClr val="lt1"/>
              </a:solidFill>
            </a:endParaRPr>
          </a:p>
        </p:txBody>
      </p:sp>
      <p:sp>
        <p:nvSpPr>
          <p:cNvPr id="107" name="Google Shape;107;p18"/>
          <p:cNvSpPr txBox="1"/>
          <p:nvPr>
            <p:ph idx="1" type="body"/>
          </p:nvPr>
        </p:nvSpPr>
        <p:spPr>
          <a:xfrm>
            <a:off x="3608000" y="369975"/>
            <a:ext cx="5424300" cy="4381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Two types of questions for analysis</a:t>
            </a:r>
            <a:r>
              <a:rPr b="1" lang="en" sz="1600">
                <a:solidFill>
                  <a:schemeClr val="dk1"/>
                </a:solidFill>
              </a:rPr>
              <a:t>:</a:t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Data Distributions – </a:t>
            </a:r>
            <a:endParaRPr b="1" sz="1600">
              <a:solidFill>
                <a:schemeClr val="dk1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⠂"/>
            </a:pPr>
            <a:r>
              <a:rPr lang="en" sz="1600">
                <a:solidFill>
                  <a:schemeClr val="dk1"/>
                </a:solidFill>
              </a:rPr>
              <a:t>Which National Parks make the most observations? 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⠂"/>
            </a:pPr>
            <a:r>
              <a:rPr lang="en" sz="1600">
                <a:solidFill>
                  <a:schemeClr val="dk1"/>
                </a:solidFill>
              </a:rPr>
              <a:t>Which categories of species do they observe?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⠂"/>
            </a:pPr>
            <a:r>
              <a:rPr lang="en" sz="1600">
                <a:solidFill>
                  <a:schemeClr val="dk1"/>
                </a:solidFill>
              </a:rPr>
              <a:t>How many of these are flagged for conservation?</a:t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600"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600">
                <a:solidFill>
                  <a:schemeClr val="dk1"/>
                </a:solidFill>
              </a:rPr>
              <a:t>Conservation Analysis</a:t>
            </a:r>
            <a:r>
              <a:rPr b="1" lang="en" sz="1600">
                <a:solidFill>
                  <a:schemeClr val="dk1"/>
                </a:solidFill>
              </a:rPr>
              <a:t> – </a:t>
            </a:r>
            <a:endParaRPr b="1" sz="1600">
              <a:solidFill>
                <a:schemeClr val="dk1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⠂"/>
            </a:pPr>
            <a:r>
              <a:rPr lang="en" sz="1600">
                <a:solidFill>
                  <a:schemeClr val="dk1"/>
                </a:solidFill>
              </a:rPr>
              <a:t>Which conservation status is most populated?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⠂"/>
            </a:pPr>
            <a:r>
              <a:rPr lang="en" sz="1600">
                <a:solidFill>
                  <a:schemeClr val="dk1"/>
                </a:solidFill>
              </a:rPr>
              <a:t>Which species categories does it contain?</a:t>
            </a:r>
            <a:endParaRPr sz="1600">
              <a:solidFill>
                <a:schemeClr val="dk1"/>
              </a:solidFill>
            </a:endParaRPr>
          </a:p>
          <a:p>
            <a:pPr indent="-330200" lvl="0" marL="91440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600"/>
              <a:buChar char="⠂"/>
            </a:pPr>
            <a:r>
              <a:rPr lang="en" sz="1600">
                <a:solidFill>
                  <a:schemeClr val="dk1"/>
                </a:solidFill>
              </a:rPr>
              <a:t>Which categories have the highest proportions of species flagged for conservation?</a:t>
            </a:r>
            <a:endParaRPr sz="1600">
              <a:solidFill>
                <a:schemeClr val="dk1"/>
              </a:solidFill>
            </a:endParaRPr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11" name="Shape 1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2" name="Google Shape;112;p19"/>
          <p:cNvPicPr preferRelativeResize="0"/>
          <p:nvPr/>
        </p:nvPicPr>
        <p:blipFill rotWithShape="1">
          <a:blip r:embed="rId3">
            <a:alphaModFix/>
          </a:blip>
          <a:srcRect b="0" l="42401" r="14707" t="0"/>
          <a:stretch/>
        </p:blipFill>
        <p:spPr>
          <a:xfrm>
            <a:off x="0" y="0"/>
            <a:ext cx="3307500" cy="5143501"/>
          </a:xfrm>
          <a:prstGeom prst="rect">
            <a:avLst/>
          </a:prstGeom>
          <a:noFill/>
          <a:ln>
            <a:noFill/>
          </a:ln>
        </p:spPr>
      </p:pic>
      <p:sp>
        <p:nvSpPr>
          <p:cNvPr id="113" name="Google Shape;113;p19"/>
          <p:cNvSpPr txBox="1"/>
          <p:nvPr>
            <p:ph idx="4294967295" type="subTitle"/>
          </p:nvPr>
        </p:nvSpPr>
        <p:spPr>
          <a:xfrm>
            <a:off x="0" y="203700"/>
            <a:ext cx="3307500" cy="55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Analysis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14" name="Google Shape;114;p19"/>
          <p:cNvSpPr txBox="1"/>
          <p:nvPr>
            <p:ph idx="4294967295" type="subTitle"/>
          </p:nvPr>
        </p:nvSpPr>
        <p:spPr>
          <a:xfrm>
            <a:off x="1406200" y="4742625"/>
            <a:ext cx="1834800" cy="338700"/>
          </a:xfrm>
          <a:prstGeom prst="rect">
            <a:avLst/>
          </a:prstGeom>
          <a:solidFill>
            <a:srgbClr val="CCCCCC">
              <a:alpha val="4000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Great Smoky Mountains</a:t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115" name="Google Shape;115;p19"/>
          <p:cNvPicPr preferRelativeResize="0"/>
          <p:nvPr/>
        </p:nvPicPr>
        <p:blipFill rotWithShape="1">
          <a:blip r:embed="rId4">
            <a:alphaModFix/>
          </a:blip>
          <a:srcRect b="0" l="6151" r="6596" t="7927"/>
          <a:stretch/>
        </p:blipFill>
        <p:spPr>
          <a:xfrm>
            <a:off x="3672150" y="127500"/>
            <a:ext cx="5173576" cy="4939799"/>
          </a:xfrm>
          <a:prstGeom prst="rect">
            <a:avLst/>
          </a:prstGeom>
          <a:noFill/>
          <a:ln>
            <a:noFill/>
          </a:ln>
        </p:spPr>
      </p:pic>
      <p:sp>
        <p:nvSpPr>
          <p:cNvPr id="116" name="Google Shape;116;p19"/>
          <p:cNvSpPr txBox="1"/>
          <p:nvPr>
            <p:ph idx="4294967295" type="subTitle"/>
          </p:nvPr>
        </p:nvSpPr>
        <p:spPr>
          <a:xfrm>
            <a:off x="86400" y="1298575"/>
            <a:ext cx="3134700" cy="29385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Yellowstone National Park </a:t>
            </a:r>
            <a:r>
              <a:rPr lang="en" sz="1400">
                <a:solidFill>
                  <a:srgbClr val="000000"/>
                </a:solidFill>
              </a:rPr>
              <a:t>makes the most observations.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Among every park, </a:t>
            </a:r>
            <a:r>
              <a:rPr b="1" lang="en" sz="1400">
                <a:solidFill>
                  <a:srgbClr val="000000"/>
                </a:solidFill>
              </a:rPr>
              <a:t>vascular plants</a:t>
            </a:r>
            <a:r>
              <a:rPr lang="en" sz="1400">
                <a:solidFill>
                  <a:srgbClr val="000000"/>
                </a:solidFill>
              </a:rPr>
              <a:t> are by far the most observed category, making other categories difficult to see.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Let's drop vascular plants from our dataset and take a closer look at the distribution of observations in the </a:t>
            </a:r>
            <a:r>
              <a:rPr b="1" lang="en" sz="1400">
                <a:solidFill>
                  <a:srgbClr val="000000"/>
                </a:solidFill>
              </a:rPr>
              <a:t>other categories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20" name="Shape 1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1" name="Google Shape;121;p20"/>
          <p:cNvPicPr preferRelativeResize="0"/>
          <p:nvPr/>
        </p:nvPicPr>
        <p:blipFill rotWithShape="1">
          <a:blip r:embed="rId3">
            <a:alphaModFix/>
          </a:blip>
          <a:srcRect b="0" l="8324" r="43445" t="0"/>
          <a:stretch/>
        </p:blipFill>
        <p:spPr>
          <a:xfrm>
            <a:off x="0" y="0"/>
            <a:ext cx="3307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22" name="Google Shape;122;p20"/>
          <p:cNvSpPr txBox="1"/>
          <p:nvPr>
            <p:ph idx="4294967295" type="subTitle"/>
          </p:nvPr>
        </p:nvSpPr>
        <p:spPr>
          <a:xfrm>
            <a:off x="0" y="203700"/>
            <a:ext cx="3307500" cy="55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2400">
                <a:solidFill>
                  <a:srgbClr val="000000"/>
                </a:solidFill>
              </a:rPr>
              <a:t>Analysis</a:t>
            </a:r>
            <a:endParaRPr b="1" sz="2400">
              <a:solidFill>
                <a:srgbClr val="000000"/>
              </a:solidFill>
            </a:endParaRPr>
          </a:p>
        </p:txBody>
      </p:sp>
      <p:sp>
        <p:nvSpPr>
          <p:cNvPr id="123" name="Google Shape;123;p20"/>
          <p:cNvSpPr txBox="1"/>
          <p:nvPr>
            <p:ph idx="4294967295" type="subTitle"/>
          </p:nvPr>
        </p:nvSpPr>
        <p:spPr>
          <a:xfrm>
            <a:off x="2187150" y="4742625"/>
            <a:ext cx="1053900" cy="338700"/>
          </a:xfrm>
          <a:prstGeom prst="rect">
            <a:avLst/>
          </a:prstGeom>
          <a:solidFill>
            <a:srgbClr val="CCCCCC">
              <a:alpha val="4000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Yellowstone</a:t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124" name="Google Shape;124;p20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00" y="127500"/>
            <a:ext cx="5836499" cy="2675062"/>
          </a:xfrm>
          <a:prstGeom prst="rect">
            <a:avLst/>
          </a:prstGeom>
          <a:noFill/>
          <a:ln>
            <a:noFill/>
          </a:ln>
        </p:spPr>
      </p:pic>
      <p:pic>
        <p:nvPicPr>
          <p:cNvPr id="125" name="Google Shape;125;p20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500" y="2486350"/>
            <a:ext cx="5836499" cy="2675049"/>
          </a:xfrm>
          <a:prstGeom prst="rect">
            <a:avLst/>
          </a:prstGeom>
          <a:noFill/>
          <a:ln>
            <a:noFill/>
          </a:ln>
        </p:spPr>
      </p:pic>
      <p:sp>
        <p:nvSpPr>
          <p:cNvPr id="126" name="Google Shape;126;p20"/>
          <p:cNvSpPr txBox="1"/>
          <p:nvPr>
            <p:ph idx="4294967295" type="subTitle"/>
          </p:nvPr>
        </p:nvSpPr>
        <p:spPr>
          <a:xfrm>
            <a:off x="86400" y="1069975"/>
            <a:ext cx="3134700" cy="343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distribution of observations among every park takes a </a:t>
            </a:r>
            <a:r>
              <a:rPr b="1" lang="en" sz="1400">
                <a:solidFill>
                  <a:srgbClr val="000000"/>
                </a:solidFill>
              </a:rPr>
              <a:t>suspiciously similar shape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400">
                <a:solidFill>
                  <a:srgbClr val="000000"/>
                </a:solidFill>
              </a:rPr>
              <a:t>T</a:t>
            </a:r>
            <a:r>
              <a:rPr lang="en" sz="1400">
                <a:solidFill>
                  <a:srgbClr val="000000"/>
                </a:solidFill>
              </a:rPr>
              <a:t>his means that we </a:t>
            </a:r>
            <a:r>
              <a:rPr b="1" lang="en" sz="1400">
                <a:solidFill>
                  <a:srgbClr val="000000"/>
                </a:solidFill>
              </a:rPr>
              <a:t>cannot make meaningful conclusions</a:t>
            </a:r>
            <a:r>
              <a:rPr lang="en" sz="1400">
                <a:solidFill>
                  <a:srgbClr val="000000"/>
                </a:solidFill>
              </a:rPr>
              <a:t> about which ecosystems may be (dis)advantageous to endangered or conserved species.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Perhaps the data was simulated by Codecademy to achieve all of the </a:t>
            </a:r>
            <a:r>
              <a:rPr b="1" lang="en" sz="1400">
                <a:solidFill>
                  <a:srgbClr val="000000"/>
                </a:solidFill>
              </a:rPr>
              <a:t>specific data-cleaning challenges</a:t>
            </a:r>
            <a:r>
              <a:rPr lang="en" sz="1400">
                <a:solidFill>
                  <a:srgbClr val="000000"/>
                </a:solidFill>
              </a:rPr>
              <a:t> found in this project.</a:t>
            </a:r>
            <a:endParaRPr sz="1400">
              <a:solidFill>
                <a:srgbClr val="00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130" name="Shape 1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1" name="Google Shape;131;p21"/>
          <p:cNvPicPr preferRelativeResize="0"/>
          <p:nvPr/>
        </p:nvPicPr>
        <p:blipFill rotWithShape="1">
          <a:blip r:embed="rId3">
            <a:alphaModFix/>
          </a:blip>
          <a:srcRect b="0" l="36521" r="20607" t="0"/>
          <a:stretch/>
        </p:blipFill>
        <p:spPr>
          <a:xfrm>
            <a:off x="0" y="0"/>
            <a:ext cx="3307500" cy="5143500"/>
          </a:xfrm>
          <a:prstGeom prst="rect">
            <a:avLst/>
          </a:prstGeom>
          <a:noFill/>
          <a:ln>
            <a:noFill/>
          </a:ln>
        </p:spPr>
      </p:pic>
      <p:sp>
        <p:nvSpPr>
          <p:cNvPr id="132" name="Google Shape;132;p21"/>
          <p:cNvSpPr txBox="1"/>
          <p:nvPr>
            <p:ph idx="4294967295" type="subTitle"/>
          </p:nvPr>
        </p:nvSpPr>
        <p:spPr>
          <a:xfrm>
            <a:off x="0" y="203700"/>
            <a:ext cx="3307500" cy="5541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b="1" lang="en" sz="2400">
                <a:solidFill>
                  <a:schemeClr val="dk1"/>
                </a:solidFill>
              </a:rPr>
              <a:t>Analysis</a:t>
            </a:r>
            <a:endParaRPr b="1" sz="2400">
              <a:solidFill>
                <a:schemeClr val="dk1"/>
              </a:solidFill>
            </a:endParaRPr>
          </a:p>
        </p:txBody>
      </p:sp>
      <p:sp>
        <p:nvSpPr>
          <p:cNvPr id="133" name="Google Shape;133;p21"/>
          <p:cNvSpPr txBox="1"/>
          <p:nvPr>
            <p:ph idx="4294967295" type="subTitle"/>
          </p:nvPr>
        </p:nvSpPr>
        <p:spPr>
          <a:xfrm>
            <a:off x="2339225" y="4742625"/>
            <a:ext cx="902100" cy="338700"/>
          </a:xfrm>
          <a:prstGeom prst="rect">
            <a:avLst/>
          </a:prstGeom>
          <a:solidFill>
            <a:srgbClr val="CCCCCC">
              <a:alpha val="4000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1200"/>
              </a:spcAft>
              <a:buNone/>
            </a:pPr>
            <a:r>
              <a:rPr b="1" lang="en" sz="1000">
                <a:solidFill>
                  <a:schemeClr val="lt1"/>
                </a:solidFill>
              </a:rPr>
              <a:t>Yosemite</a:t>
            </a:r>
            <a:endParaRPr b="1" sz="1000">
              <a:solidFill>
                <a:schemeClr val="lt1"/>
              </a:solidFill>
            </a:endParaRPr>
          </a:p>
        </p:txBody>
      </p:sp>
      <p:pic>
        <p:nvPicPr>
          <p:cNvPr id="134" name="Google Shape;134;p21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3307500" y="3364825"/>
            <a:ext cx="5836501" cy="1718925"/>
          </a:xfrm>
          <a:prstGeom prst="rect">
            <a:avLst/>
          </a:prstGeom>
          <a:noFill/>
          <a:ln>
            <a:noFill/>
          </a:ln>
        </p:spPr>
      </p:pic>
      <p:sp>
        <p:nvSpPr>
          <p:cNvPr id="135" name="Google Shape;135;p21"/>
          <p:cNvSpPr txBox="1"/>
          <p:nvPr>
            <p:ph idx="1" type="body"/>
          </p:nvPr>
        </p:nvSpPr>
        <p:spPr>
          <a:xfrm>
            <a:off x="4828000" y="3124200"/>
            <a:ext cx="3027900" cy="33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1000">
                <a:solidFill>
                  <a:schemeClr val="dk1"/>
                </a:solidFill>
              </a:rPr>
              <a:t>Proportions of Species Flagged for Conservation</a:t>
            </a:r>
            <a:endParaRPr sz="1000">
              <a:solidFill>
                <a:schemeClr val="dk1"/>
              </a:solidFill>
            </a:endParaRPr>
          </a:p>
        </p:txBody>
      </p:sp>
      <p:pic>
        <p:nvPicPr>
          <p:cNvPr id="136" name="Google Shape;136;p21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3307500" y="152400"/>
            <a:ext cx="5836499" cy="2918250"/>
          </a:xfrm>
          <a:prstGeom prst="rect">
            <a:avLst/>
          </a:prstGeom>
          <a:noFill/>
          <a:ln>
            <a:noFill/>
          </a:ln>
        </p:spPr>
      </p:pic>
      <p:sp>
        <p:nvSpPr>
          <p:cNvPr id="137" name="Google Shape;137;p21"/>
          <p:cNvSpPr txBox="1"/>
          <p:nvPr>
            <p:ph idx="4294967295" type="subTitle"/>
          </p:nvPr>
        </p:nvSpPr>
        <p:spPr>
          <a:xfrm>
            <a:off x="86400" y="1303500"/>
            <a:ext cx="3134700" cy="2938500"/>
          </a:xfrm>
          <a:prstGeom prst="rect">
            <a:avLst/>
          </a:prstGeom>
          <a:solidFill>
            <a:srgbClr val="CCCCCC">
              <a:alpha val="79640"/>
            </a:srgbClr>
          </a:solidFill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1400">
                <a:solidFill>
                  <a:srgbClr val="000000"/>
                </a:solidFill>
              </a:rPr>
              <a:t>The majority of species flagged for conservation are classified as     </a:t>
            </a:r>
            <a:r>
              <a:rPr b="1" lang="en" sz="1400">
                <a:solidFill>
                  <a:srgbClr val="000000"/>
                </a:solidFill>
              </a:rPr>
              <a:t>species of concern</a:t>
            </a:r>
            <a:r>
              <a:rPr lang="en" sz="1400">
                <a:solidFill>
                  <a:srgbClr val="000000"/>
                </a:solidFill>
              </a:rPr>
              <a:t>.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Birds and mammals</a:t>
            </a:r>
            <a:r>
              <a:rPr lang="en" sz="1400">
                <a:solidFill>
                  <a:srgbClr val="000000"/>
                </a:solidFill>
              </a:rPr>
              <a:t> have the highest proportions of species of concern, about 13% each. </a:t>
            </a:r>
            <a:endParaRPr sz="1400">
              <a:solidFill>
                <a:srgbClr val="000000"/>
              </a:solidFill>
            </a:endParaRPr>
          </a:p>
          <a:p>
            <a:pPr indent="0" lvl="0" marL="0" rtl="0" algn="ctr">
              <a:spcBef>
                <a:spcPts val="1200"/>
              </a:spcBef>
              <a:spcAft>
                <a:spcPts val="1200"/>
              </a:spcAft>
              <a:buNone/>
            </a:pPr>
            <a:r>
              <a:rPr b="1" lang="en" sz="1400">
                <a:solidFill>
                  <a:srgbClr val="000000"/>
                </a:solidFill>
              </a:rPr>
              <a:t>Mammals</a:t>
            </a:r>
            <a:r>
              <a:rPr lang="en" sz="1400">
                <a:solidFill>
                  <a:srgbClr val="000000"/>
                </a:solidFill>
              </a:rPr>
              <a:t> have both the highest number and the highest percentage of </a:t>
            </a:r>
            <a:r>
              <a:rPr b="1" lang="en" sz="1400">
                <a:solidFill>
                  <a:srgbClr val="000000"/>
                </a:solidFill>
              </a:rPr>
              <a:t>endangered</a:t>
            </a:r>
            <a:r>
              <a:rPr lang="en" sz="1400">
                <a:solidFill>
                  <a:srgbClr val="000000"/>
                </a:solidFill>
              </a:rPr>
              <a:t> species within our dataset, about 3% endangered.</a:t>
            </a:r>
            <a:endParaRPr sz="1400">
              <a:solidFill>
                <a:srgbClr val="000000"/>
              </a:solidFill>
            </a:endParaRPr>
          </a:p>
        </p:txBody>
      </p:sp>
      <p:sp>
        <p:nvSpPr>
          <p:cNvPr id="138" name="Google Shape;138;p21"/>
          <p:cNvSpPr/>
          <p:nvPr/>
        </p:nvSpPr>
        <p:spPr>
          <a:xfrm>
            <a:off x="5508325" y="3989900"/>
            <a:ext cx="373200" cy="1920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39" name="Google Shape;139;p21"/>
          <p:cNvSpPr/>
          <p:nvPr/>
        </p:nvSpPr>
        <p:spPr>
          <a:xfrm>
            <a:off x="7233300" y="3989900"/>
            <a:ext cx="373200" cy="1920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  <p:sp>
        <p:nvSpPr>
          <p:cNvPr id="140" name="Google Shape;140;p21"/>
          <p:cNvSpPr/>
          <p:nvPr/>
        </p:nvSpPr>
        <p:spPr>
          <a:xfrm>
            <a:off x="7233300" y="4550625"/>
            <a:ext cx="373200" cy="192000"/>
          </a:xfrm>
          <a:prstGeom prst="flowChartAlternateProcess">
            <a:avLst/>
          </a:prstGeom>
          <a:noFill/>
          <a:ln cap="flat" cmpd="sng" w="38100">
            <a:solidFill>
              <a:srgbClr val="FF0000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FF0000"/>
              </a:solidFill>
            </a:endParaRPr>
          </a:p>
        </p:txBody>
      </p:sp>
    </p:spTree>
  </p:cSld>
  <p:clrMapOvr>
    <a:masterClrMapping/>
  </p:clrMapOvr>
  <p:timing>
    <p:tnLst>
      <p:par>
        <p:cTn dur="indefinite" nodeType="tmRoot" restart="never">
          <p:childTnLst>
            <p:seq concurrent="1" nextAc="seek">
              <p:cTn dur="indefinite" id="2" nodeType="mainSeq">
                <p:childTnLst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fill="hold" nodeType="with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fill="hold">
                      <p:stCondLst>
                        <p:cond delay="indefinite"/>
                      </p:stCondLst>
                      <p:childTnLst>
                        <p:par>
                          <p:cTn fill="hold">
                            <p:stCondLst>
                              <p:cond delay="0"/>
                            </p:stCondLst>
                            <p:childTnLst>
                              <p:par>
                                <p:cTn fill="hold" nodeType="clickEffect" presetClass="entr" presetID="10" presetSubtype="0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filter="fade" transition="in">
                                      <p:cBhvr>
                                        <p:cTn dur="1000"/>
                                        <p:tgtEl>
                                          <p:spTgt spid="1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>
                  <p:tgtEl>
                    <p:sldTgt/>
                  </p:tgtEl>
                </p:cond>
              </p:prevCondLst>
              <p:nextCondLst>
                <p:cond evt="onNext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